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87C4B-D3A0-43D2-8A5C-514AA56BDCAE}" v="28" dt="2020-05-16T12:38:23.535"/>
    <p1510:client id="{0DEA0A30-CF35-4803-9E06-3FF5C0884E56}" v="1330" dt="2020-05-16T12:59:06.923"/>
    <p1510:client id="{7CF5711B-9FEC-46C5-8C03-7B2072AC89E8}" v="2" dt="2020-05-16T13:00:31.204"/>
    <p1510:client id="{B43D799C-1D13-404E-AC0C-34C3B29DF781}" v="156" dt="2020-05-16T12:30:13.984"/>
    <p1510:client id="{C67F7EBA-9945-4C47-8A69-608793981826}" v="17" dt="2020-05-16T12:36:17.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16.05.2020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16.05.2020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16.05.2020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16.05.2020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16.05.2020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16.05.2020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16.05.2020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16.05.2020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askentimamhatiplisesi@gmail.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bina, açık hava, tuğla, saat içeren bir resim&#10;&#10;Çok yüksek güvenilirlikle oluşturulmuş açıklama">
            <a:extLst>
              <a:ext uri="{FF2B5EF4-FFF2-40B4-BE49-F238E27FC236}">
                <a16:creationId xmlns:a16="http://schemas.microsoft.com/office/drawing/2014/main" id="{8B7B8341-174E-4A13-8662-A6B9CC052F41}"/>
              </a:ext>
            </a:extLst>
          </p:cNvPr>
          <p:cNvPicPr>
            <a:picLocks noChangeAspect="1"/>
          </p:cNvPicPr>
          <p:nvPr/>
        </p:nvPicPr>
        <p:blipFill rotWithShape="1">
          <a:blip r:embed="rId2"/>
          <a:srcRect t="15353" b="9647"/>
          <a:stretch/>
        </p:blipFill>
        <p:spPr>
          <a:xfrm>
            <a:off x="20" y="10"/>
            <a:ext cx="12191980" cy="6857990"/>
          </a:xfrm>
          <a:prstGeom prst="rect">
            <a:avLst/>
          </a:prstGeom>
        </p:spPr>
      </p:pic>
      <p:sp>
        <p:nvSpPr>
          <p:cNvPr id="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p:cNvSpPr>
            <a:spLocks noGrp="1"/>
          </p:cNvSpPr>
          <p:nvPr>
            <p:ph type="ctrTitle"/>
          </p:nvPr>
        </p:nvSpPr>
        <p:spPr>
          <a:xfrm>
            <a:off x="8022021" y="3231931"/>
            <a:ext cx="3852041" cy="1834056"/>
          </a:xfrm>
        </p:spPr>
        <p:txBody>
          <a:bodyPr>
            <a:normAutofit/>
          </a:bodyPr>
          <a:lstStyle/>
          <a:p>
            <a:r>
              <a:rPr lang="tr-TR" sz="4000">
                <a:cs typeface="Calibri Light"/>
              </a:rPr>
              <a:t>TAŞKENT ANADOLU İMAM HATİP LİSESİ</a:t>
            </a:r>
            <a:endParaRPr lang="tr-TR" sz="4000"/>
          </a:p>
        </p:txBody>
      </p:sp>
      <p:sp>
        <p:nvSpPr>
          <p:cNvPr id="3" name="Alt Başlık 2"/>
          <p:cNvSpPr>
            <a:spLocks noGrp="1"/>
          </p:cNvSpPr>
          <p:nvPr>
            <p:ph type="subTitle" idx="1"/>
          </p:nvPr>
        </p:nvSpPr>
        <p:spPr>
          <a:xfrm>
            <a:off x="7782910" y="5242675"/>
            <a:ext cx="4330262" cy="683284"/>
          </a:xfrm>
        </p:spPr>
        <p:txBody>
          <a:bodyPr vert="horz" lIns="91440" tIns="45720" rIns="91440" bIns="45720" rtlCol="0">
            <a:normAutofit/>
          </a:bodyPr>
          <a:lstStyle/>
          <a:p>
            <a:r>
              <a:rPr lang="tr-TR" sz="2000">
                <a:cs typeface="Calibri"/>
              </a:rPr>
              <a:t>1976'dan Günümüze...</a:t>
            </a:r>
            <a:endParaRPr lang="tr-TR" sz="2000"/>
          </a:p>
        </p:txBody>
      </p:sp>
      <p:cxnSp>
        <p:nvCxnSpPr>
          <p:cNvPr id="8"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iç mekan, tablo, oda, pencere içeren bir resim&#10;&#10;Çok yüksek güvenilirlikle oluşturulmuş açıklama">
            <a:extLst>
              <a:ext uri="{FF2B5EF4-FFF2-40B4-BE49-F238E27FC236}">
                <a16:creationId xmlns:a16="http://schemas.microsoft.com/office/drawing/2014/main" id="{A0290171-7A7B-42A1-B470-AAFB31BE7C65}"/>
              </a:ext>
            </a:extLst>
          </p:cNvPr>
          <p:cNvPicPr>
            <a:picLocks noChangeAspect="1"/>
          </p:cNvPicPr>
          <p:nvPr/>
        </p:nvPicPr>
        <p:blipFill rotWithShape="1">
          <a:blip r:embed="rId2"/>
          <a:srcRect t="15542" b="9458"/>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id="{49F2D7B6-AC24-419A-A494-2C0C21A7F31B}"/>
              </a:ext>
            </a:extLst>
          </p:cNvPr>
          <p:cNvSpPr>
            <a:spLocks noGrp="1"/>
          </p:cNvSpPr>
          <p:nvPr>
            <p:ph type="title"/>
          </p:nvPr>
        </p:nvSpPr>
        <p:spPr>
          <a:xfrm>
            <a:off x="709448" y="1913950"/>
            <a:ext cx="4204137" cy="1342754"/>
          </a:xfrm>
        </p:spPr>
        <p:txBody>
          <a:bodyPr>
            <a:normAutofit/>
          </a:bodyPr>
          <a:lstStyle/>
          <a:p>
            <a:pPr algn="ctr"/>
            <a:r>
              <a:rPr lang="tr-TR" sz="3600">
                <a:cs typeface="Calibri Light"/>
              </a:rPr>
              <a:t>İLETİŞİM:</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36D6C55A-DA83-4362-8EA6-2270EAB6975D}"/>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tr-TR" sz="1500">
                <a:cs typeface="Calibri"/>
              </a:rPr>
              <a:t>ADRES: Bektaş Mah. 162307.Sk No:39 TAŞKENT/KONYA</a:t>
            </a:r>
          </a:p>
          <a:p>
            <a:r>
              <a:rPr lang="tr-TR" sz="1500">
                <a:cs typeface="Calibri"/>
              </a:rPr>
              <a:t>TEL: 0332 497 12 02</a:t>
            </a:r>
          </a:p>
          <a:p>
            <a:r>
              <a:rPr lang="tr-TR" sz="1500">
                <a:cs typeface="Calibri"/>
              </a:rPr>
              <a:t>E-Mail: </a:t>
            </a:r>
            <a:r>
              <a:rPr lang="tr-TR" sz="1500">
                <a:cs typeface="Calibri"/>
                <a:hlinkClick r:id="rId3"/>
              </a:rPr>
              <a:t>taskentimamhatiplisesi@gmail.com</a:t>
            </a:r>
            <a:endParaRPr lang="tr-TR" sz="1500">
              <a:cs typeface="Calibri"/>
            </a:endParaRPr>
          </a:p>
          <a:p>
            <a:r>
              <a:rPr lang="tr-TR" sz="1500">
                <a:cs typeface="Calibri"/>
              </a:rPr>
              <a:t>Instagram: @taskentaihl</a:t>
            </a:r>
          </a:p>
          <a:p>
            <a:r>
              <a:rPr lang="tr-TR" sz="1500">
                <a:cs typeface="Calibri"/>
              </a:rPr>
              <a:t>Facebook: Taşkent Anadolu İmam Hatip Lisesi</a:t>
            </a:r>
          </a:p>
          <a:p>
            <a:r>
              <a:rPr lang="tr-TR" sz="1500">
                <a:cs typeface="Calibri"/>
              </a:rPr>
              <a:t>Youtube: Taşkent Anadolu İmam Hatip Lisesi</a:t>
            </a:r>
          </a:p>
          <a:p>
            <a:r>
              <a:rPr lang="tr-TR" sz="1500">
                <a:cs typeface="Calibri"/>
              </a:rPr>
              <a:t>Twitter: @taskentaihl</a:t>
            </a:r>
          </a:p>
        </p:txBody>
      </p:sp>
    </p:spTree>
    <p:extLst>
      <p:ext uri="{BB962C8B-B14F-4D97-AF65-F5344CB8AC3E}">
        <p14:creationId xmlns:p14="http://schemas.microsoft.com/office/powerpoint/2010/main" val="89550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9E9712-420D-4A4D-BA84-47889009FC57}"/>
              </a:ext>
            </a:extLst>
          </p:cNvPr>
          <p:cNvSpPr>
            <a:spLocks noGrp="1"/>
          </p:cNvSpPr>
          <p:nvPr>
            <p:ph type="title"/>
          </p:nvPr>
        </p:nvSpPr>
        <p:spPr>
          <a:xfrm>
            <a:off x="481013" y="3752849"/>
            <a:ext cx="3290887" cy="2452687"/>
          </a:xfrm>
        </p:spPr>
        <p:txBody>
          <a:bodyPr anchor="ctr">
            <a:normAutofit/>
          </a:bodyPr>
          <a:lstStyle/>
          <a:p>
            <a:r>
              <a:rPr lang="tr-TR" sz="3600">
                <a:cs typeface="Calibri Light"/>
              </a:rPr>
              <a:t>VİZYONUMUZ:</a:t>
            </a:r>
            <a:endParaRPr lang="tr-TR" sz="3600"/>
          </a:p>
        </p:txBody>
      </p:sp>
      <p:pic>
        <p:nvPicPr>
          <p:cNvPr id="4" name="Resim 4" descr="kişi, iç mekan, tavan, grup içeren bir resim&#10;&#10;Çok yüksek güvenilirlikle oluşturulmuş açıklama">
            <a:extLst>
              <a:ext uri="{FF2B5EF4-FFF2-40B4-BE49-F238E27FC236}">
                <a16:creationId xmlns:a16="http://schemas.microsoft.com/office/drawing/2014/main" id="{546267E0-0A69-448C-B2F4-B1ED802D9F53}"/>
              </a:ext>
            </a:extLst>
          </p:cNvPr>
          <p:cNvPicPr>
            <a:picLocks noChangeAspect="1"/>
          </p:cNvPicPr>
          <p:nvPr/>
        </p:nvPicPr>
        <p:blipFill rotWithShape="1">
          <a:blip r:embed="rId2"/>
          <a:srcRect t="44921" b="1422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B8E9184-310E-4E31-9286-61F2CCE762FD}"/>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tr-TR" sz="1800">
                <a:ea typeface="+mn-lt"/>
                <a:cs typeface="+mn-lt"/>
              </a:rPr>
              <a:t>Var olduğumuz çevrede, insan olmanın bilincine, sevgi, saygı ve hoşgörü anlayışına sahip, mesleki bilgi ve becerilerinde daima bir adım önde nitelikli meslek adamları yetiştirmek. Nitelikli eğitim öğretim faaliyetleriyle, kurumsal kimliği ve sunduğu hizmetlerle örnek alınan uluslararası düzeyde saygın ve kaliteli bir kurum olabilmektir.</a:t>
            </a:r>
            <a:endParaRPr lang="tr-TR" sz="1800"/>
          </a:p>
        </p:txBody>
      </p:sp>
    </p:spTree>
    <p:extLst>
      <p:ext uri="{BB962C8B-B14F-4D97-AF65-F5344CB8AC3E}">
        <p14:creationId xmlns:p14="http://schemas.microsoft.com/office/powerpoint/2010/main" val="52204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açık hava, bina, yol, insanlar içeren bir resim&#10;&#10;Çok yüksek güvenilirlikle oluşturulmuş açıklama">
            <a:extLst>
              <a:ext uri="{FF2B5EF4-FFF2-40B4-BE49-F238E27FC236}">
                <a16:creationId xmlns:a16="http://schemas.microsoft.com/office/drawing/2014/main" id="{0154760B-190E-4EA8-898D-9DF4078BDD24}"/>
              </a:ext>
            </a:extLst>
          </p:cNvPr>
          <p:cNvPicPr>
            <a:picLocks noChangeAspect="1"/>
          </p:cNvPicPr>
          <p:nvPr/>
        </p:nvPicPr>
        <p:blipFill rotWithShape="1">
          <a:blip r:embed="rId2">
            <a:alphaModFix/>
          </a:blip>
          <a:srcRect l="13930" r="16142"/>
          <a:stretch/>
        </p:blipFill>
        <p:spPr>
          <a:xfrm>
            <a:off x="5797543" y="10"/>
            <a:ext cx="6394152" cy="6857990"/>
          </a:xfrm>
          <a:prstGeom prst="rect">
            <a:avLst/>
          </a:prstGeom>
        </p:spPr>
      </p:pic>
      <p:pic>
        <p:nvPicPr>
          <p:cNvPr id="6"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İçerik Yer Tutucusu 2">
            <a:extLst>
              <a:ext uri="{FF2B5EF4-FFF2-40B4-BE49-F238E27FC236}">
                <a16:creationId xmlns:a16="http://schemas.microsoft.com/office/drawing/2014/main" id="{980E7BF8-0845-4179-9F69-2CFF92D29063}"/>
              </a:ext>
            </a:extLst>
          </p:cNvPr>
          <p:cNvSpPr>
            <a:spLocks noGrp="1"/>
          </p:cNvSpPr>
          <p:nvPr>
            <p:ph idx="1"/>
          </p:nvPr>
        </p:nvSpPr>
        <p:spPr>
          <a:xfrm>
            <a:off x="804997" y="174034"/>
            <a:ext cx="5197405" cy="6200089"/>
          </a:xfrm>
        </p:spPr>
        <p:txBody>
          <a:bodyPr vert="horz" lIns="91440" tIns="45720" rIns="91440" bIns="45720" rtlCol="0" anchor="ctr">
            <a:normAutofit/>
          </a:bodyPr>
          <a:lstStyle/>
          <a:p>
            <a:pPr marL="0" indent="0">
              <a:buNone/>
            </a:pPr>
            <a:r>
              <a:rPr lang="tr-TR">
                <a:solidFill>
                  <a:srgbClr val="000000"/>
                </a:solidFill>
                <a:ea typeface="+mn-lt"/>
                <a:cs typeface="+mn-lt"/>
              </a:rPr>
              <a:t>MİSYONUMUZ:</a:t>
            </a:r>
            <a:endParaRPr lang="tr-TR">
              <a:cs typeface="Calibri" panose="020F0502020204030204"/>
            </a:endParaRPr>
          </a:p>
          <a:p>
            <a:r>
              <a:rPr lang="tr-TR" sz="1600">
                <a:solidFill>
                  <a:srgbClr val="000000"/>
                </a:solidFill>
                <a:ea typeface="+mn-lt"/>
                <a:cs typeface="+mn-lt"/>
              </a:rPr>
              <a:t>Öğrencilerimizi; Atatürk İlke ve </a:t>
            </a:r>
            <a:r>
              <a:rPr lang="tr-TR" sz="1600" err="1">
                <a:solidFill>
                  <a:srgbClr val="000000"/>
                </a:solidFill>
                <a:ea typeface="+mn-lt"/>
                <a:cs typeface="+mn-lt"/>
              </a:rPr>
              <a:t>İnkilaplarına</a:t>
            </a:r>
            <a:r>
              <a:rPr lang="tr-TR" sz="1600">
                <a:solidFill>
                  <a:srgbClr val="000000"/>
                </a:solidFill>
                <a:ea typeface="+mn-lt"/>
                <a:cs typeface="+mn-lt"/>
              </a:rPr>
              <a:t> sıkı sıkıya bağlı, Milli ve manevi değerlerimizi özümsemiş, öğrenmeyi öğrenen, gelişime açık, akla ve bilime dayalı bir din anlayışına sahip, İnanç ve aklı bütünleştirebilen, farklı görüşlere saygı duymayı bilen, sevgi ve hoşgörüyü temel alan, çağımızın gereksinim duyduğu mesleki ve kültürel donanıma sahip, çağdaş din adamları olarak yetiştirmek ve yükseköğrenime hazırlamak. Eğitim öğretim faaliyetleriyle bireylerin ve toplumun sürekli eğitimini ve gelişmesini sağlayabilen, sosyal kültürel ve ekonomik gelişimine katkıda bulunabilen, değerlerimizi geliştirerek gelecek nesillere aktarabilen, fırsat ve imkan eşitliği içinde evrensel ilkeleri gözetebilen, yüksek karakterli, aydın ve üstün nitelikli bireyler yetiştirebilmektir</a:t>
            </a:r>
            <a:endParaRPr lang="tr-TR"/>
          </a:p>
        </p:txBody>
      </p:sp>
    </p:spTree>
    <p:extLst>
      <p:ext uri="{BB962C8B-B14F-4D97-AF65-F5344CB8AC3E}">
        <p14:creationId xmlns:p14="http://schemas.microsoft.com/office/powerpoint/2010/main" val="43590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DAE7A1DC-23E5-4653-A66E-1D1D881A0B96}"/>
              </a:ext>
            </a:extLst>
          </p:cNvPr>
          <p:cNvSpPr>
            <a:spLocks noGrp="1"/>
          </p:cNvSpPr>
          <p:nvPr>
            <p:ph idx="1"/>
          </p:nvPr>
        </p:nvSpPr>
        <p:spPr>
          <a:xfrm>
            <a:off x="397889" y="2441170"/>
            <a:ext cx="5078924" cy="3606390"/>
          </a:xfrm>
        </p:spPr>
        <p:txBody>
          <a:bodyPr vert="horz" lIns="91440" tIns="45720" rIns="91440" bIns="45720" rtlCol="0">
            <a:normAutofit/>
          </a:bodyPr>
          <a:lstStyle/>
          <a:p>
            <a:r>
              <a:rPr lang="tr-TR" sz="1800" b="1">
                <a:ea typeface="+mn-lt"/>
                <a:cs typeface="+mn-lt"/>
              </a:rPr>
              <a:t>Pansiyon Bilgileri</a:t>
            </a:r>
            <a:r>
              <a:rPr lang="tr-TR" sz="1800">
                <a:ea typeface="+mn-lt"/>
                <a:cs typeface="+mn-lt"/>
              </a:rPr>
              <a:t>: ERKEK VE KIZ ÖĞRENCİ PANSİYONU</a:t>
            </a:r>
            <a:br>
              <a:rPr lang="tr-TR" sz="1800">
                <a:ea typeface="+mn-lt"/>
                <a:cs typeface="+mn-lt"/>
              </a:rPr>
            </a:br>
            <a:r>
              <a:rPr lang="tr-TR" sz="1800" b="1">
                <a:ea typeface="+mn-lt"/>
                <a:cs typeface="+mn-lt"/>
              </a:rPr>
              <a:t>Saatler:</a:t>
            </a:r>
            <a:r>
              <a:rPr lang="tr-TR" sz="1800">
                <a:ea typeface="+mn-lt"/>
                <a:cs typeface="+mn-lt"/>
              </a:rPr>
              <a:t> 08:30 - 15:50</a:t>
            </a:r>
            <a:br>
              <a:rPr lang="tr-TR" sz="1800">
                <a:ea typeface="+mn-lt"/>
                <a:cs typeface="+mn-lt"/>
              </a:rPr>
            </a:br>
            <a:r>
              <a:rPr lang="tr-TR" sz="1800" b="1">
                <a:ea typeface="+mn-lt"/>
                <a:cs typeface="+mn-lt"/>
              </a:rPr>
              <a:t>Isınma: </a:t>
            </a:r>
            <a:r>
              <a:rPr lang="tr-TR" sz="1800">
                <a:ea typeface="+mn-lt"/>
                <a:cs typeface="+mn-lt"/>
              </a:rPr>
              <a:t>KÖMÜR--Merkezi Isıtma</a:t>
            </a:r>
            <a:br>
              <a:rPr lang="tr-TR" sz="1800">
                <a:ea typeface="+mn-lt"/>
                <a:cs typeface="+mn-lt"/>
              </a:rPr>
            </a:br>
            <a:r>
              <a:rPr lang="tr-TR" sz="1800" b="1">
                <a:ea typeface="+mn-lt"/>
                <a:cs typeface="+mn-lt"/>
              </a:rPr>
              <a:t>Bağlantı:</a:t>
            </a:r>
            <a:r>
              <a:rPr lang="tr-TR" sz="1800">
                <a:ea typeface="+mn-lt"/>
                <a:cs typeface="+mn-lt"/>
              </a:rPr>
              <a:t> Fatih Projesi Fiber İnternet</a:t>
            </a:r>
            <a:br>
              <a:rPr lang="tr-TR" sz="1800">
                <a:ea typeface="+mn-lt"/>
                <a:cs typeface="+mn-lt"/>
              </a:rPr>
            </a:br>
            <a:r>
              <a:rPr lang="tr-TR" sz="1800" b="1">
                <a:ea typeface="+mn-lt"/>
                <a:cs typeface="+mn-lt"/>
              </a:rPr>
              <a:t>Yabancı Dil: </a:t>
            </a:r>
            <a:r>
              <a:rPr lang="tr-TR" sz="1800">
                <a:ea typeface="+mn-lt"/>
                <a:cs typeface="+mn-lt"/>
              </a:rPr>
              <a:t>İNGİLİZCE</a:t>
            </a:r>
            <a:br>
              <a:rPr lang="tr-TR" sz="1800">
                <a:ea typeface="+mn-lt"/>
                <a:cs typeface="+mn-lt"/>
              </a:rPr>
            </a:br>
            <a:r>
              <a:rPr lang="tr-TR" sz="1800" b="1">
                <a:ea typeface="+mn-lt"/>
                <a:cs typeface="+mn-lt"/>
              </a:rPr>
              <a:t>Sportif Etkinlikler: </a:t>
            </a:r>
            <a:r>
              <a:rPr lang="tr-TR" sz="1800">
                <a:ea typeface="+mn-lt"/>
                <a:cs typeface="+mn-lt"/>
              </a:rPr>
              <a:t>Okulumuzda Bocce sahası bulunmaktadır.</a:t>
            </a:r>
            <a:br>
              <a:rPr lang="tr-TR" sz="1800">
                <a:ea typeface="+mn-lt"/>
                <a:cs typeface="+mn-lt"/>
              </a:rPr>
            </a:br>
            <a:r>
              <a:rPr lang="tr-TR" sz="1800" b="1">
                <a:ea typeface="+mn-lt"/>
                <a:cs typeface="+mn-lt"/>
              </a:rPr>
              <a:t>Proje Çalışmaları: </a:t>
            </a:r>
            <a:r>
              <a:rPr lang="tr-TR" sz="1800">
                <a:ea typeface="+mn-lt"/>
                <a:cs typeface="+mn-lt"/>
              </a:rPr>
              <a:t>Okulumuzda E-Twinning proje faaliyetleri etkin bir şekilde sürdürülmekte olup güncel ÜÇ adet projemiz bulunmaktadır. Ayrıca diğer okullarla da proje ortaklığına açıktır.</a:t>
            </a:r>
            <a:br>
              <a:rPr lang="tr-TR" sz="1800">
                <a:ea typeface="+mn-lt"/>
                <a:cs typeface="+mn-lt"/>
              </a:rPr>
            </a:br>
            <a:endParaRPr lang="tr-TR" sz="1800"/>
          </a:p>
        </p:txBody>
      </p:sp>
      <p:pic>
        <p:nvPicPr>
          <p:cNvPr id="4" name="Resim 4" descr="kişi, açık hava, insanlar, adam içeren bir resim&#10;&#10;Çok yüksek güvenilirlikle oluşturulmuş açıklama">
            <a:extLst>
              <a:ext uri="{FF2B5EF4-FFF2-40B4-BE49-F238E27FC236}">
                <a16:creationId xmlns:a16="http://schemas.microsoft.com/office/drawing/2014/main" id="{8D800CE2-5EA0-463D-8D9C-906914206821}"/>
              </a:ext>
            </a:extLst>
          </p:cNvPr>
          <p:cNvPicPr>
            <a:picLocks noChangeAspect="1"/>
          </p:cNvPicPr>
          <p:nvPr/>
        </p:nvPicPr>
        <p:blipFill rotWithShape="1">
          <a:blip r:embed="rId2"/>
          <a:srcRect l="27108" r="2111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182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F5873A-8127-4871-A1E3-7E78E4131AA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err="1">
                <a:cs typeface="Calibri Light"/>
              </a:rPr>
              <a:t>Teşkilat</a:t>
            </a:r>
            <a:r>
              <a:rPr lang="en-US" sz="3700">
                <a:cs typeface="Calibri Light"/>
              </a:rPr>
              <a:t> </a:t>
            </a:r>
            <a:r>
              <a:rPr lang="en-US" sz="3700" err="1">
                <a:cs typeface="Calibri Light"/>
              </a:rPr>
              <a:t>Şemamız</a:t>
            </a:r>
            <a:r>
              <a:rPr lang="en-US" sz="3700">
                <a:cs typeface="Calibri Light"/>
              </a:rPr>
              <a:t>:</a:t>
            </a:r>
            <a:endParaRPr lang="en-US" sz="3700"/>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ekran görüntüsü içeren bir resim&#10;&#10;Çok yüksek güvenilirlikle oluşturulmuş açıklama">
            <a:extLst>
              <a:ext uri="{FF2B5EF4-FFF2-40B4-BE49-F238E27FC236}">
                <a16:creationId xmlns:a16="http://schemas.microsoft.com/office/drawing/2014/main" id="{5EBC0204-0542-4D37-B614-2786BC007C99}"/>
              </a:ext>
            </a:extLst>
          </p:cNvPr>
          <p:cNvPicPr>
            <a:picLocks noGrp="1" noChangeAspect="1"/>
          </p:cNvPicPr>
          <p:nvPr>
            <p:ph idx="1"/>
          </p:nvPr>
        </p:nvPicPr>
        <p:blipFill rotWithShape="1">
          <a:blip r:embed="rId2"/>
          <a:srcRect l="1599" t="6719" r="5043" b="-198"/>
          <a:stretch/>
        </p:blipFill>
        <p:spPr>
          <a:xfrm>
            <a:off x="339292" y="1208633"/>
            <a:ext cx="7816359" cy="4871909"/>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93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B0E3B27-4E93-4C6A-8D65-4F575FC71F7F}"/>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PANSİYONLARIMIZ:</a:t>
            </a:r>
          </a:p>
        </p:txBody>
      </p:sp>
      <p:cxnSp>
        <p:nvCxnSpPr>
          <p:cNvPr id="13" name="Straight Connector 12">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Resim 4" descr="bina, açık hava, tuğla, ön içeren bir resim&#10;&#10;Çok yüksek güvenilirlikle oluşturulmuş açıklama">
            <a:extLst>
              <a:ext uri="{FF2B5EF4-FFF2-40B4-BE49-F238E27FC236}">
                <a16:creationId xmlns:a16="http://schemas.microsoft.com/office/drawing/2014/main" id="{C4D3E698-E337-4FC4-A9E6-5E605AA45D97}"/>
              </a:ext>
            </a:extLst>
          </p:cNvPr>
          <p:cNvPicPr>
            <a:picLocks noGrp="1" noChangeAspect="1"/>
          </p:cNvPicPr>
          <p:nvPr>
            <p:ph idx="1"/>
          </p:nvPr>
        </p:nvPicPr>
        <p:blipFill rotWithShape="1">
          <a:blip r:embed="rId2"/>
          <a:srcRect l="1711" r="9025" b="-2"/>
          <a:stretch/>
        </p:blipFill>
        <p:spPr>
          <a:xfrm>
            <a:off x="317635" y="321733"/>
            <a:ext cx="4160452" cy="6214534"/>
          </a:xfrm>
          <a:prstGeom prst="rect">
            <a:avLst/>
          </a:prstGeom>
        </p:spPr>
      </p:pic>
      <p:pic>
        <p:nvPicPr>
          <p:cNvPr id="3" name="Resim 5" descr="iç mekan, oda, tavan, tablo içeren bir resim&#10;&#10;Çok yüksek güvenilirlikle oluşturulmuş açıklama">
            <a:extLst>
              <a:ext uri="{FF2B5EF4-FFF2-40B4-BE49-F238E27FC236}">
                <a16:creationId xmlns:a16="http://schemas.microsoft.com/office/drawing/2014/main" id="{2C364F9D-C197-4C88-B1D3-71A38E0AE617}"/>
              </a:ext>
            </a:extLst>
          </p:cNvPr>
          <p:cNvPicPr>
            <a:picLocks noChangeAspect="1"/>
          </p:cNvPicPr>
          <p:nvPr/>
        </p:nvPicPr>
        <p:blipFill rotWithShape="1">
          <a:blip r:embed="rId3"/>
          <a:srcRect t="27732" r="1" b="9009"/>
          <a:stretch/>
        </p:blipFill>
        <p:spPr>
          <a:xfrm>
            <a:off x="4638955" y="321733"/>
            <a:ext cx="3539976" cy="2985818"/>
          </a:xfrm>
          <a:prstGeom prst="rect">
            <a:avLst/>
          </a:prstGeom>
        </p:spPr>
      </p:pic>
      <p:pic>
        <p:nvPicPr>
          <p:cNvPr id="6" name="Resim 6" descr="iç mekan, yer, bina, tavan içeren bir resim&#10;&#10;Çok yüksek güvenilirlikle oluşturulmuş açıklama">
            <a:extLst>
              <a:ext uri="{FF2B5EF4-FFF2-40B4-BE49-F238E27FC236}">
                <a16:creationId xmlns:a16="http://schemas.microsoft.com/office/drawing/2014/main" id="{5584DABD-E2DD-4552-A828-2418971E465E}"/>
              </a:ext>
            </a:extLst>
          </p:cNvPr>
          <p:cNvPicPr>
            <a:picLocks noChangeAspect="1"/>
          </p:cNvPicPr>
          <p:nvPr/>
        </p:nvPicPr>
        <p:blipFill rotWithShape="1">
          <a:blip r:embed="rId4"/>
          <a:srcRect t="15170" r="-3" b="21491"/>
          <a:stretch/>
        </p:blipFill>
        <p:spPr>
          <a:xfrm>
            <a:off x="8348570" y="321734"/>
            <a:ext cx="3535590" cy="2985818"/>
          </a:xfrm>
          <a:prstGeom prst="rect">
            <a:avLst/>
          </a:prstGeom>
        </p:spPr>
      </p:pic>
    </p:spTree>
    <p:extLst>
      <p:ext uri="{BB962C8B-B14F-4D97-AF65-F5344CB8AC3E}">
        <p14:creationId xmlns:p14="http://schemas.microsoft.com/office/powerpoint/2010/main" val="408892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34B5FC-0A4F-444C-AA32-338E08ABDF18}"/>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PANSİYONLARIMIZ:</a:t>
            </a:r>
          </a:p>
        </p:txBody>
      </p:sp>
      <p:cxnSp>
        <p:nvCxnSpPr>
          <p:cNvPr id="13" name="Straight Connector 12">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Resim 4" descr="iç mekan, küçük, beyaz, lavabo içeren bir resim&#10;&#10;Çok yüksek güvenilirlikle oluşturulmuş açıklama">
            <a:extLst>
              <a:ext uri="{FF2B5EF4-FFF2-40B4-BE49-F238E27FC236}">
                <a16:creationId xmlns:a16="http://schemas.microsoft.com/office/drawing/2014/main" id="{8381E8EB-ABB5-4B5E-B96A-40320D583370}"/>
              </a:ext>
            </a:extLst>
          </p:cNvPr>
          <p:cNvPicPr>
            <a:picLocks noGrp="1" noChangeAspect="1"/>
          </p:cNvPicPr>
          <p:nvPr>
            <p:ph idx="1"/>
          </p:nvPr>
        </p:nvPicPr>
        <p:blipFill rotWithShape="1">
          <a:blip r:embed="rId2"/>
          <a:srcRect l="5072" r="5663" b="-2"/>
          <a:stretch/>
        </p:blipFill>
        <p:spPr>
          <a:xfrm>
            <a:off x="119306" y="206911"/>
            <a:ext cx="4160452" cy="6214534"/>
          </a:xfrm>
          <a:prstGeom prst="rect">
            <a:avLst/>
          </a:prstGeom>
        </p:spPr>
      </p:pic>
      <p:pic>
        <p:nvPicPr>
          <p:cNvPr id="6" name="Resim 6" descr="iç mekan, oda, yaşama, pencere içeren bir resim&#10;&#10;Çok yüksek güvenilirlikle oluşturulmuş açıklama">
            <a:extLst>
              <a:ext uri="{FF2B5EF4-FFF2-40B4-BE49-F238E27FC236}">
                <a16:creationId xmlns:a16="http://schemas.microsoft.com/office/drawing/2014/main" id="{802830B5-AB74-4441-AB38-A000BC1D44C6}"/>
              </a:ext>
            </a:extLst>
          </p:cNvPr>
          <p:cNvPicPr>
            <a:picLocks noChangeAspect="1"/>
          </p:cNvPicPr>
          <p:nvPr/>
        </p:nvPicPr>
        <p:blipFill rotWithShape="1">
          <a:blip r:embed="rId3"/>
          <a:srcRect l="11080" r="3" b="3"/>
          <a:stretch/>
        </p:blipFill>
        <p:spPr>
          <a:xfrm>
            <a:off x="4638955" y="321733"/>
            <a:ext cx="3539976" cy="2985818"/>
          </a:xfrm>
          <a:prstGeom prst="rect">
            <a:avLst/>
          </a:prstGeom>
        </p:spPr>
      </p:pic>
      <p:pic>
        <p:nvPicPr>
          <p:cNvPr id="5" name="Resim 5" descr="iç mekan, pencere, yer, bina içeren bir resim&#10;&#10;Çok yüksek güvenilirlikle oluşturulmuş açıklama">
            <a:extLst>
              <a:ext uri="{FF2B5EF4-FFF2-40B4-BE49-F238E27FC236}">
                <a16:creationId xmlns:a16="http://schemas.microsoft.com/office/drawing/2014/main" id="{E101FB28-4A54-4EA8-8934-59AD6703D066}"/>
              </a:ext>
            </a:extLst>
          </p:cNvPr>
          <p:cNvPicPr>
            <a:picLocks noChangeAspect="1"/>
          </p:cNvPicPr>
          <p:nvPr/>
        </p:nvPicPr>
        <p:blipFill rotWithShape="1">
          <a:blip r:embed="rId4"/>
          <a:srcRect l="837" r="10356" b="3"/>
          <a:stretch/>
        </p:blipFill>
        <p:spPr>
          <a:xfrm>
            <a:off x="8348570" y="321734"/>
            <a:ext cx="3535590" cy="2985818"/>
          </a:xfrm>
          <a:prstGeom prst="rect">
            <a:avLst/>
          </a:prstGeom>
        </p:spPr>
      </p:pic>
    </p:spTree>
    <p:extLst>
      <p:ext uri="{BB962C8B-B14F-4D97-AF65-F5344CB8AC3E}">
        <p14:creationId xmlns:p14="http://schemas.microsoft.com/office/powerpoint/2010/main" val="338305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açık hava, insanlar, adam içeren bir resim&#10;&#10;Çok yüksek güvenilirlikle oluşturulmuş açıklama">
            <a:extLst>
              <a:ext uri="{FF2B5EF4-FFF2-40B4-BE49-F238E27FC236}">
                <a16:creationId xmlns:a16="http://schemas.microsoft.com/office/drawing/2014/main" id="{4257E70C-6226-48CA-A034-36926EC41060}"/>
              </a:ext>
            </a:extLst>
          </p:cNvPr>
          <p:cNvPicPr>
            <a:picLocks noChangeAspect="1"/>
          </p:cNvPicPr>
          <p:nvPr/>
        </p:nvPicPr>
        <p:blipFill rotWithShape="1">
          <a:blip r:embed="rId2"/>
          <a:srcRect l="22715" r="16717"/>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6" name="Resim 6" descr="kişi, iç mekan, grup, oturma içeren bir resim&#10;&#10;Çok yüksek güvenilirlikle oluşturulmuş açıklama">
            <a:extLst>
              <a:ext uri="{FF2B5EF4-FFF2-40B4-BE49-F238E27FC236}">
                <a16:creationId xmlns:a16="http://schemas.microsoft.com/office/drawing/2014/main" id="{2C2D34A2-F034-4C61-9686-04BA0D705E74}"/>
              </a:ext>
            </a:extLst>
          </p:cNvPr>
          <p:cNvPicPr>
            <a:picLocks noChangeAspect="1"/>
          </p:cNvPicPr>
          <p:nvPr/>
        </p:nvPicPr>
        <p:blipFill rotWithShape="1">
          <a:blip r:embed="rId3"/>
          <a:srcRect l="3521" r="5684"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Resim 5" descr="yer, iç mekan, kişi, tablo içeren bir resim&#10;&#10;Çok yüksek güvenilirlikle oluşturulmuş açıklama">
            <a:extLst>
              <a:ext uri="{FF2B5EF4-FFF2-40B4-BE49-F238E27FC236}">
                <a16:creationId xmlns:a16="http://schemas.microsoft.com/office/drawing/2014/main" id="{BB9C0E53-7076-46E3-915A-5E389EE680EE}"/>
              </a:ext>
            </a:extLst>
          </p:cNvPr>
          <p:cNvPicPr>
            <a:picLocks noChangeAspect="1"/>
          </p:cNvPicPr>
          <p:nvPr/>
        </p:nvPicPr>
        <p:blipFill rotWithShape="1">
          <a:blip r:embed="rId4"/>
          <a:srcRect t="12666" r="-1" b="22759"/>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5" name="Freeform: Shape 1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E3EA1B-4E2A-4A0F-BBEB-ACE76BFC8509}"/>
              </a:ext>
            </a:extLst>
          </p:cNvPr>
          <p:cNvSpPr>
            <a:spLocks noGrp="1"/>
          </p:cNvSpPr>
          <p:nvPr>
            <p:ph type="title"/>
          </p:nvPr>
        </p:nvSpPr>
        <p:spPr>
          <a:xfrm>
            <a:off x="448056" y="685800"/>
            <a:ext cx="4922338" cy="1325563"/>
          </a:xfrm>
        </p:spPr>
        <p:txBody>
          <a:bodyPr>
            <a:normAutofit/>
          </a:bodyPr>
          <a:lstStyle/>
          <a:p>
            <a:r>
              <a:rPr lang="tr-TR" sz="3400">
                <a:cs typeface="Calibri Light"/>
              </a:rPr>
              <a:t>ETKİNLİKLERİMİZ:</a:t>
            </a:r>
            <a:endParaRPr lang="tr-TR" sz="3400"/>
          </a:p>
        </p:txBody>
      </p:sp>
      <p:sp>
        <p:nvSpPr>
          <p:cNvPr id="19" name="Rectangle 1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AE86CD0F-4F5E-4164-B891-FCFEBCF03BC4}"/>
              </a:ext>
            </a:extLst>
          </p:cNvPr>
          <p:cNvSpPr>
            <a:spLocks noGrp="1"/>
          </p:cNvSpPr>
          <p:nvPr>
            <p:ph idx="1"/>
          </p:nvPr>
        </p:nvSpPr>
        <p:spPr>
          <a:xfrm>
            <a:off x="343673" y="2201450"/>
            <a:ext cx="5026721" cy="4460058"/>
          </a:xfrm>
        </p:spPr>
        <p:txBody>
          <a:bodyPr vert="horz" lIns="91440" tIns="45720" rIns="91440" bIns="45720" rtlCol="0" anchor="t">
            <a:normAutofit fontScale="70000" lnSpcReduction="20000"/>
          </a:bodyPr>
          <a:lstStyle/>
          <a:p>
            <a:r>
              <a:rPr lang="en-US" sz="2000">
                <a:cs typeface="Calibri"/>
              </a:rPr>
              <a:t>9. </a:t>
            </a:r>
            <a:r>
              <a:rPr lang="en-US" sz="2000" err="1">
                <a:cs typeface="Calibri"/>
              </a:rPr>
              <a:t>Sınıflara</a:t>
            </a:r>
            <a:r>
              <a:rPr lang="en-US" sz="2000">
                <a:cs typeface="Calibri"/>
              </a:rPr>
              <a:t> </a:t>
            </a:r>
            <a:r>
              <a:rPr lang="en-US" sz="2000" err="1">
                <a:cs typeface="Calibri"/>
              </a:rPr>
              <a:t>Yönelik</a:t>
            </a:r>
            <a:r>
              <a:rPr lang="en-US" sz="2000">
                <a:cs typeface="Calibri"/>
              </a:rPr>
              <a:t> </a:t>
            </a:r>
            <a:r>
              <a:rPr lang="en-US" sz="2000" err="1">
                <a:cs typeface="Calibri"/>
              </a:rPr>
              <a:t>Ailemize</a:t>
            </a:r>
            <a:r>
              <a:rPr lang="en-US" sz="2000">
                <a:cs typeface="Calibri"/>
              </a:rPr>
              <a:t> </a:t>
            </a:r>
            <a:r>
              <a:rPr lang="en-US" sz="2000" err="1">
                <a:cs typeface="Calibri"/>
              </a:rPr>
              <a:t>Hoşgeldin</a:t>
            </a:r>
            <a:r>
              <a:rPr lang="en-US" sz="2000">
                <a:cs typeface="Calibri"/>
              </a:rPr>
              <a:t> </a:t>
            </a:r>
            <a:r>
              <a:rPr lang="en-US" sz="2000" err="1">
                <a:cs typeface="Calibri"/>
              </a:rPr>
              <a:t>Etkinliği</a:t>
            </a:r>
            <a:endParaRPr lang="en-US" sz="2000">
              <a:cs typeface="Calibri"/>
            </a:endParaRPr>
          </a:p>
          <a:p>
            <a:r>
              <a:rPr lang="en-US" sz="2000">
                <a:cs typeface="Calibri"/>
              </a:rPr>
              <a:t>Bocce </a:t>
            </a:r>
            <a:r>
              <a:rPr lang="en-US" sz="2000" err="1">
                <a:cs typeface="Calibri"/>
              </a:rPr>
              <a:t>Turnuvası</a:t>
            </a:r>
            <a:endParaRPr lang="en-US" sz="2000">
              <a:cs typeface="Calibri"/>
            </a:endParaRPr>
          </a:p>
          <a:p>
            <a:r>
              <a:rPr lang="en-US" sz="2000" err="1">
                <a:cs typeface="Calibri"/>
              </a:rPr>
              <a:t>Piknik</a:t>
            </a:r>
            <a:endParaRPr lang="en-US" sz="2000">
              <a:cs typeface="Calibri"/>
            </a:endParaRPr>
          </a:p>
          <a:p>
            <a:r>
              <a:rPr lang="en-US" sz="2000">
                <a:cs typeface="Calibri"/>
              </a:rPr>
              <a:t>Gezi</a:t>
            </a:r>
          </a:p>
          <a:p>
            <a:r>
              <a:rPr lang="en-US" sz="2000" err="1">
                <a:cs typeface="Calibri"/>
              </a:rPr>
              <a:t>Şiir</a:t>
            </a:r>
            <a:r>
              <a:rPr lang="en-US" sz="2000">
                <a:cs typeface="Calibri"/>
              </a:rPr>
              <a:t> </a:t>
            </a:r>
            <a:r>
              <a:rPr lang="en-US" sz="2000" err="1">
                <a:cs typeface="Calibri"/>
              </a:rPr>
              <a:t>Dinletisi</a:t>
            </a:r>
            <a:endParaRPr lang="en-US" sz="2000">
              <a:cs typeface="Calibri"/>
            </a:endParaRPr>
          </a:p>
          <a:p>
            <a:r>
              <a:rPr lang="en-US" sz="2000">
                <a:cs typeface="Calibri"/>
              </a:rPr>
              <a:t>Bilgi </a:t>
            </a:r>
            <a:r>
              <a:rPr lang="en-US" sz="2000" err="1">
                <a:cs typeface="Calibri"/>
              </a:rPr>
              <a:t>Yarışmaları</a:t>
            </a:r>
            <a:endParaRPr lang="en-US" sz="2000">
              <a:cs typeface="Calibri"/>
            </a:endParaRPr>
          </a:p>
          <a:p>
            <a:r>
              <a:rPr lang="en-US" sz="2000" err="1">
                <a:cs typeface="Calibri"/>
              </a:rPr>
              <a:t>Ezan</a:t>
            </a:r>
            <a:r>
              <a:rPr lang="en-US" sz="2000">
                <a:cs typeface="Calibri"/>
              </a:rPr>
              <a:t>-</a:t>
            </a:r>
            <a:r>
              <a:rPr lang="en-US" sz="2000" err="1">
                <a:cs typeface="Calibri"/>
              </a:rPr>
              <a:t>Hutbe</a:t>
            </a:r>
            <a:r>
              <a:rPr lang="en-US" sz="2000">
                <a:cs typeface="Calibri"/>
              </a:rPr>
              <a:t>-</a:t>
            </a:r>
            <a:r>
              <a:rPr lang="en-US" sz="2000" err="1">
                <a:cs typeface="Calibri"/>
              </a:rPr>
              <a:t>Kuran</a:t>
            </a:r>
            <a:r>
              <a:rPr lang="en-US" sz="2000">
                <a:cs typeface="Calibri"/>
              </a:rPr>
              <a:t>-ı Kerim'I Güzel Okuma </a:t>
            </a:r>
            <a:r>
              <a:rPr lang="en-US" sz="2000" err="1">
                <a:cs typeface="Calibri"/>
              </a:rPr>
              <a:t>Yarışmaları</a:t>
            </a:r>
            <a:endParaRPr lang="en-US" sz="2000">
              <a:cs typeface="Calibri"/>
            </a:endParaRPr>
          </a:p>
          <a:p>
            <a:r>
              <a:rPr lang="en-US" sz="2000" err="1">
                <a:cs typeface="Calibri"/>
              </a:rPr>
              <a:t>Ağaç</a:t>
            </a:r>
            <a:r>
              <a:rPr lang="en-US" sz="2000">
                <a:cs typeface="Calibri"/>
              </a:rPr>
              <a:t> </a:t>
            </a:r>
            <a:r>
              <a:rPr lang="en-US" sz="2000" err="1">
                <a:cs typeface="Calibri"/>
              </a:rPr>
              <a:t>Dikme</a:t>
            </a:r>
            <a:r>
              <a:rPr lang="en-US" sz="2000">
                <a:cs typeface="Calibri"/>
              </a:rPr>
              <a:t> </a:t>
            </a:r>
            <a:r>
              <a:rPr lang="en-US" sz="2000" err="1">
                <a:cs typeface="Calibri"/>
              </a:rPr>
              <a:t>Etkinlikleri</a:t>
            </a:r>
            <a:endParaRPr lang="en-US" sz="2000">
              <a:cs typeface="Calibri"/>
            </a:endParaRPr>
          </a:p>
          <a:p>
            <a:r>
              <a:rPr lang="en-US" sz="2000">
                <a:cs typeface="Calibri"/>
              </a:rPr>
              <a:t>Masa </a:t>
            </a:r>
            <a:r>
              <a:rPr lang="en-US" sz="2000" err="1">
                <a:cs typeface="Calibri"/>
              </a:rPr>
              <a:t>Tenisi</a:t>
            </a:r>
            <a:r>
              <a:rPr lang="en-US" sz="2000">
                <a:cs typeface="Calibri"/>
              </a:rPr>
              <a:t> </a:t>
            </a:r>
            <a:r>
              <a:rPr lang="en-US" sz="2000" err="1">
                <a:cs typeface="Calibri"/>
              </a:rPr>
              <a:t>Turnuvası</a:t>
            </a:r>
            <a:endParaRPr lang="en-US" sz="2000">
              <a:cs typeface="Calibri"/>
            </a:endParaRPr>
          </a:p>
          <a:p>
            <a:r>
              <a:rPr lang="en-US" sz="2000" err="1">
                <a:cs typeface="Calibri"/>
              </a:rPr>
              <a:t>Kitap</a:t>
            </a:r>
            <a:r>
              <a:rPr lang="en-US" sz="2000">
                <a:cs typeface="Calibri"/>
              </a:rPr>
              <a:t> Okuma </a:t>
            </a:r>
            <a:r>
              <a:rPr lang="en-US" sz="2000" err="1">
                <a:cs typeface="Calibri"/>
              </a:rPr>
              <a:t>Saati</a:t>
            </a:r>
            <a:endParaRPr lang="en-US" sz="2000">
              <a:cs typeface="Calibri"/>
            </a:endParaRPr>
          </a:p>
          <a:p>
            <a:r>
              <a:rPr lang="en-US" sz="2000">
                <a:cs typeface="Calibri"/>
              </a:rPr>
              <a:t>Kamp</a:t>
            </a:r>
          </a:p>
          <a:p>
            <a:r>
              <a:rPr lang="en-US" sz="2000" err="1">
                <a:cs typeface="Calibri"/>
              </a:rPr>
              <a:t>Yurtta</a:t>
            </a:r>
            <a:r>
              <a:rPr lang="en-US" sz="2000">
                <a:cs typeface="Calibri"/>
              </a:rPr>
              <a:t> Film </a:t>
            </a:r>
            <a:r>
              <a:rPr lang="en-US" sz="2000" err="1">
                <a:cs typeface="Calibri"/>
              </a:rPr>
              <a:t>Günleri</a:t>
            </a:r>
            <a:endParaRPr lang="en-US" sz="2000">
              <a:cs typeface="Calibri"/>
            </a:endParaRPr>
          </a:p>
          <a:p>
            <a:r>
              <a:rPr lang="en-US" sz="2000">
                <a:cs typeface="Calibri"/>
              </a:rPr>
              <a:t>Dini </a:t>
            </a:r>
            <a:r>
              <a:rPr lang="en-US" sz="2000" err="1">
                <a:cs typeface="Calibri"/>
              </a:rPr>
              <a:t>Sohbetler</a:t>
            </a:r>
            <a:endParaRPr lang="en-US" sz="2000">
              <a:cs typeface="Calibri"/>
            </a:endParaRPr>
          </a:p>
          <a:p>
            <a:r>
              <a:rPr lang="en-US" sz="2000">
                <a:cs typeface="Calibri"/>
              </a:rPr>
              <a:t>Sokak </a:t>
            </a:r>
            <a:r>
              <a:rPr lang="en-US" sz="2000" err="1">
                <a:cs typeface="Calibri"/>
              </a:rPr>
              <a:t>Hayvanlarını</a:t>
            </a:r>
            <a:r>
              <a:rPr lang="en-US" sz="2000">
                <a:cs typeface="Calibri"/>
              </a:rPr>
              <a:t> </a:t>
            </a:r>
            <a:r>
              <a:rPr lang="en-US" sz="2000" err="1">
                <a:cs typeface="Calibri"/>
              </a:rPr>
              <a:t>Düzenli</a:t>
            </a:r>
            <a:r>
              <a:rPr lang="en-US" sz="2000">
                <a:cs typeface="Calibri"/>
              </a:rPr>
              <a:t> </a:t>
            </a:r>
            <a:r>
              <a:rPr lang="en-US" sz="2000" err="1">
                <a:cs typeface="Calibri"/>
              </a:rPr>
              <a:t>Besleme</a:t>
            </a:r>
            <a:r>
              <a:rPr lang="en-US" sz="2000">
                <a:cs typeface="Calibri"/>
              </a:rPr>
              <a:t> </a:t>
            </a:r>
            <a:r>
              <a:rPr lang="en-US" sz="2000" err="1">
                <a:cs typeface="Calibri"/>
              </a:rPr>
              <a:t>Saatleri</a:t>
            </a:r>
            <a:endParaRPr lang="en-US" sz="2000">
              <a:cs typeface="Calibri"/>
            </a:endParaRPr>
          </a:p>
          <a:p>
            <a:r>
              <a:rPr lang="en-US" sz="2000" err="1">
                <a:cs typeface="Calibri"/>
              </a:rPr>
              <a:t>Ayın</a:t>
            </a:r>
            <a:r>
              <a:rPr lang="en-US" sz="2000">
                <a:cs typeface="Calibri"/>
              </a:rPr>
              <a:t> </a:t>
            </a:r>
            <a:r>
              <a:rPr lang="en-US" sz="2000" err="1">
                <a:cs typeface="Calibri"/>
              </a:rPr>
              <a:t>Sınıfı</a:t>
            </a:r>
            <a:r>
              <a:rPr lang="en-US" sz="2000">
                <a:cs typeface="Calibri"/>
              </a:rPr>
              <a:t>, </a:t>
            </a:r>
            <a:r>
              <a:rPr lang="en-US" sz="2000" err="1">
                <a:cs typeface="Calibri"/>
              </a:rPr>
              <a:t>Öğrencisi</a:t>
            </a:r>
            <a:r>
              <a:rPr lang="en-US" sz="2000">
                <a:cs typeface="Calibri"/>
              </a:rPr>
              <a:t>, </a:t>
            </a:r>
            <a:r>
              <a:rPr lang="en-US" sz="2000" err="1">
                <a:cs typeface="Calibri"/>
              </a:rPr>
              <a:t>Deneme</a:t>
            </a:r>
            <a:r>
              <a:rPr lang="en-US" sz="2000">
                <a:cs typeface="Calibri"/>
              </a:rPr>
              <a:t> </a:t>
            </a:r>
            <a:r>
              <a:rPr lang="en-US" sz="2000" err="1">
                <a:cs typeface="Calibri"/>
              </a:rPr>
              <a:t>Birincileri</a:t>
            </a:r>
            <a:r>
              <a:rPr lang="en-US" sz="2000">
                <a:cs typeface="Calibri"/>
              </a:rPr>
              <a:t> </a:t>
            </a:r>
            <a:r>
              <a:rPr lang="en-US" sz="2000" err="1">
                <a:cs typeface="Calibri"/>
              </a:rPr>
              <a:t>Töreni</a:t>
            </a:r>
            <a:endParaRPr lang="en-US" sz="2000">
              <a:cs typeface="Calibri"/>
            </a:endParaRPr>
          </a:p>
          <a:p>
            <a:r>
              <a:rPr lang="en-US" sz="2000" err="1">
                <a:cs typeface="Calibri"/>
              </a:rPr>
              <a:t>Anı</a:t>
            </a:r>
            <a:r>
              <a:rPr lang="en-US" sz="2000">
                <a:cs typeface="Calibri"/>
              </a:rPr>
              <a:t> </a:t>
            </a:r>
            <a:r>
              <a:rPr lang="en-US" sz="2000" err="1">
                <a:cs typeface="Calibri"/>
              </a:rPr>
              <a:t>ve</a:t>
            </a:r>
            <a:r>
              <a:rPr lang="en-US" sz="2000">
                <a:cs typeface="Calibri"/>
              </a:rPr>
              <a:t> </a:t>
            </a:r>
            <a:r>
              <a:rPr lang="en-US" sz="2000" err="1">
                <a:cs typeface="Calibri"/>
              </a:rPr>
              <a:t>Edebiyat</a:t>
            </a:r>
            <a:r>
              <a:rPr lang="en-US" sz="2000">
                <a:cs typeface="Calibri"/>
              </a:rPr>
              <a:t> </a:t>
            </a:r>
            <a:r>
              <a:rPr lang="en-US" sz="2000" err="1">
                <a:cs typeface="Calibri"/>
              </a:rPr>
              <a:t>Ağacı</a:t>
            </a:r>
            <a:r>
              <a:rPr lang="en-US" sz="2000">
                <a:cs typeface="Calibri"/>
              </a:rPr>
              <a:t> </a:t>
            </a:r>
            <a:r>
              <a:rPr lang="en-US" sz="2000" err="1">
                <a:cs typeface="Calibri"/>
              </a:rPr>
              <a:t>Etkinliği</a:t>
            </a:r>
            <a:endParaRPr lang="en-US" sz="2000">
              <a:cs typeface="Calibri"/>
            </a:endParaRPr>
          </a:p>
        </p:txBody>
      </p:sp>
    </p:spTree>
    <p:extLst>
      <p:ext uri="{BB962C8B-B14F-4D97-AF65-F5344CB8AC3E}">
        <p14:creationId xmlns:p14="http://schemas.microsoft.com/office/powerpoint/2010/main" val="71359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5" descr="iç mekan, tablo, oda, insanlar içeren bir resim&#10;&#10;Çok yüksek güvenilirlikle oluşturulmuş açıklama">
            <a:extLst>
              <a:ext uri="{FF2B5EF4-FFF2-40B4-BE49-F238E27FC236}">
                <a16:creationId xmlns:a16="http://schemas.microsoft.com/office/drawing/2014/main" id="{58845FB7-A07C-440A-932E-DF3BE686ADB9}"/>
              </a:ext>
            </a:extLst>
          </p:cNvPr>
          <p:cNvPicPr>
            <a:picLocks noChangeAspect="1"/>
          </p:cNvPicPr>
          <p:nvPr/>
        </p:nvPicPr>
        <p:blipFill rotWithShape="1">
          <a:blip r:embed="rId2">
            <a:alphaModFix/>
          </a:blip>
          <a:srcRect l="7715" r="17538" b="4"/>
          <a:stretch/>
        </p:blipFill>
        <p:spPr>
          <a:xfrm>
            <a:off x="3125968" y="2527222"/>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6" name="Resim 6" descr="iç mekan, tablo, pencere, oda içeren bir resim&#10;&#10;Çok yüksek güvenilirlikle oluşturulmuş açıklama">
            <a:extLst>
              <a:ext uri="{FF2B5EF4-FFF2-40B4-BE49-F238E27FC236}">
                <a16:creationId xmlns:a16="http://schemas.microsoft.com/office/drawing/2014/main" id="{F9FA57AC-D432-4FDE-9BB7-3983804B241E}"/>
              </a:ext>
            </a:extLst>
          </p:cNvPr>
          <p:cNvPicPr>
            <a:picLocks noChangeAspect="1"/>
          </p:cNvPicPr>
          <p:nvPr/>
        </p:nvPicPr>
        <p:blipFill rotWithShape="1">
          <a:blip r:embed="rId3">
            <a:alphaModFix/>
          </a:blip>
          <a:srcRect t="28045" r="2" b="8214"/>
          <a:stretch/>
        </p:blipFill>
        <p:spPr>
          <a:xfrm>
            <a:off x="1" y="1"/>
            <a:ext cx="4443799" cy="3776782"/>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4" name="Resim 4" descr="kişi, açık hava, oturma, tutma içeren bir resim&#10;&#10;Çok yüksek güvenilirlikle oluşturulmuş açıklama">
            <a:extLst>
              <a:ext uri="{FF2B5EF4-FFF2-40B4-BE49-F238E27FC236}">
                <a16:creationId xmlns:a16="http://schemas.microsoft.com/office/drawing/2014/main" id="{F8EE2796-50F5-49E9-BB5A-E1452CC477C4}"/>
              </a:ext>
            </a:extLst>
          </p:cNvPr>
          <p:cNvPicPr>
            <a:picLocks noChangeAspect="1"/>
          </p:cNvPicPr>
          <p:nvPr/>
        </p:nvPicPr>
        <p:blipFill rotWithShape="1">
          <a:blip r:embed="rId4">
            <a:alphaModFix/>
          </a:blip>
          <a:srcRect l="4785" r="7749"/>
          <a:stretch/>
        </p:blipFill>
        <p:spPr>
          <a:xfrm>
            <a:off x="20" y="3917273"/>
            <a:ext cx="344056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8" name="Picture 12">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Başlık 1">
            <a:extLst>
              <a:ext uri="{FF2B5EF4-FFF2-40B4-BE49-F238E27FC236}">
                <a16:creationId xmlns:a16="http://schemas.microsoft.com/office/drawing/2014/main" id="{D5FF1D87-7281-46F0-860E-1EE07CC31C66}"/>
              </a:ext>
            </a:extLst>
          </p:cNvPr>
          <p:cNvSpPr>
            <a:spLocks noGrp="1"/>
          </p:cNvSpPr>
          <p:nvPr>
            <p:ph type="title"/>
          </p:nvPr>
        </p:nvSpPr>
        <p:spPr>
          <a:xfrm>
            <a:off x="7030541" y="2608791"/>
            <a:ext cx="4657403" cy="1871585"/>
          </a:xfrm>
        </p:spPr>
        <p:txBody>
          <a:bodyPr>
            <a:normAutofit/>
          </a:bodyPr>
          <a:lstStyle/>
          <a:p>
            <a:r>
              <a:rPr lang="tr-TR" sz="2300" b="1">
                <a:solidFill>
                  <a:srgbClr val="000000"/>
                </a:solidFill>
                <a:ea typeface="+mj-lt"/>
                <a:cs typeface="+mj-lt"/>
              </a:rPr>
              <a:t>''Allah’a dayan, </a:t>
            </a:r>
            <a:r>
              <a:rPr lang="tr-TR" sz="2300" b="1" err="1">
                <a:solidFill>
                  <a:srgbClr val="000000"/>
                </a:solidFill>
                <a:ea typeface="+mj-lt"/>
                <a:cs typeface="+mj-lt"/>
              </a:rPr>
              <a:t>sa’ye</a:t>
            </a:r>
            <a:r>
              <a:rPr lang="tr-TR" sz="2300" b="1">
                <a:solidFill>
                  <a:srgbClr val="000000"/>
                </a:solidFill>
                <a:ea typeface="+mj-lt"/>
                <a:cs typeface="+mj-lt"/>
              </a:rPr>
              <a:t> sarıl, hikmete </a:t>
            </a:r>
            <a:r>
              <a:rPr lang="tr-TR" sz="2300" b="1" err="1">
                <a:solidFill>
                  <a:srgbClr val="000000"/>
                </a:solidFill>
                <a:ea typeface="+mj-lt"/>
                <a:cs typeface="+mj-lt"/>
              </a:rPr>
              <a:t>râm</a:t>
            </a:r>
            <a:r>
              <a:rPr lang="tr-TR" sz="2300" b="1">
                <a:solidFill>
                  <a:srgbClr val="000000"/>
                </a:solidFill>
                <a:ea typeface="+mj-lt"/>
                <a:cs typeface="+mj-lt"/>
              </a:rPr>
              <a:t> ol...</a:t>
            </a:r>
            <a:br>
              <a:rPr lang="tr-TR" sz="2300" b="1">
                <a:ea typeface="+mj-lt"/>
                <a:cs typeface="+mj-lt"/>
              </a:rPr>
            </a:br>
            <a:r>
              <a:rPr lang="tr-TR" sz="2300" b="1">
                <a:solidFill>
                  <a:srgbClr val="000000"/>
                </a:solidFill>
                <a:ea typeface="+mj-lt"/>
                <a:cs typeface="+mj-lt"/>
              </a:rPr>
              <a:t>Yol varsa budur, bilmiyorum başka çıkar yol.''</a:t>
            </a:r>
            <a:endParaRPr lang="tr-TR" sz="2300" b="1">
              <a:solidFill>
                <a:srgbClr val="000000"/>
              </a:solidFill>
            </a:endParaRPr>
          </a:p>
        </p:txBody>
      </p:sp>
    </p:spTree>
    <p:extLst>
      <p:ext uri="{BB962C8B-B14F-4D97-AF65-F5344CB8AC3E}">
        <p14:creationId xmlns:p14="http://schemas.microsoft.com/office/powerpoint/2010/main" val="263989557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10</Slides>
  <Notes>0</Notes>
  <HiddenSlides>0</HiddenSlide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TAŞKENT ANADOLU İMAM HATİP LİSESİ</vt:lpstr>
      <vt:lpstr>VİZYONUMUZ:</vt:lpstr>
      <vt:lpstr>PowerPoint Sunusu</vt:lpstr>
      <vt:lpstr>PowerPoint Sunusu</vt:lpstr>
      <vt:lpstr>Teşkilat Şemamız:</vt:lpstr>
      <vt:lpstr>PANSİYONLARIMIZ:</vt:lpstr>
      <vt:lpstr>PANSİYONLARIMIZ:</vt:lpstr>
      <vt:lpstr>ETKİNLİKLERİMİZ:</vt:lpstr>
      <vt:lpstr>''Allah’a dayan, sa’ye sarıl, hikmete râm ol... Yol varsa budur, bilmiyorum başka çıkar yol.''</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revision>3</cp:revision>
  <dcterms:created xsi:type="dcterms:W3CDTF">2020-05-16T11:50:50Z</dcterms:created>
  <dcterms:modified xsi:type="dcterms:W3CDTF">2020-05-16T13:00:31Z</dcterms:modified>
</cp:coreProperties>
</file>